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941"/>
    <p:restoredTop sz="95788"/>
  </p:normalViewPr>
  <p:slideViewPr>
    <p:cSldViewPr snapToGrid="0" snapToObjects="1">
      <p:cViewPr varScale="1">
        <p:scale>
          <a:sx n="110" d="100"/>
          <a:sy n="110" d="100"/>
        </p:scale>
        <p:origin x="32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3" Type="http://schemas.openxmlformats.org/officeDocument/2006/relationships/hyperlink" Target="https://unsplash.com/@chuttersnap?utm_source=unsplash&amp;utm_medium=referral&amp;utm_content=creditCopyText"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hyperlink" Target="https://unsplash.com/s/photos/bycicle?utm_source=unsplash&amp;utm_medium=referral&amp;utm_content=creditCopyText" TargetMode="Externa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unsplash.com/@pecchio?utm_source=unsplash&amp;utm_medium=referral&amp;utm_content=creditCopyText" TargetMode="External"/><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hyperlink" Target="https://unsplash.com/s/photos/bycicle?utm_source=unsplash&amp;utm_medium=referral&amp;utm_content=creditCopyText" TargetMode="Externa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F578932-68D8-F645-9FC6-96E327B6DC9B}"/>
              </a:ext>
            </a:extLst>
          </p:cNvPr>
          <p:cNvPicPr>
            <a:picLocks noChangeAspect="1"/>
          </p:cNvPicPr>
          <p:nvPr userDrawn="1"/>
        </p:nvPicPr>
        <p:blipFill>
          <a:blip r:embed="rId2"/>
          <a:stretch>
            <a:fillRect/>
          </a:stretch>
        </p:blipFill>
        <p:spPr>
          <a:xfrm>
            <a:off x="0" y="-11430"/>
            <a:ext cx="10274300" cy="6858000"/>
          </a:xfrm>
          <a:prstGeom prst="rect">
            <a:avLst/>
          </a:prstGeom>
        </p:spPr>
      </p:pic>
      <p:sp>
        <p:nvSpPr>
          <p:cNvPr id="12" name="Rectangle 11">
            <a:extLst>
              <a:ext uri="{FF2B5EF4-FFF2-40B4-BE49-F238E27FC236}">
                <a16:creationId xmlns:a16="http://schemas.microsoft.com/office/drawing/2014/main" id="{21FB4445-5C38-EA4E-896D-DF1A2246006D}"/>
              </a:ext>
            </a:extLst>
          </p:cNvPr>
          <p:cNvSpPr/>
          <p:nvPr userDrawn="1"/>
        </p:nvSpPr>
        <p:spPr>
          <a:xfrm>
            <a:off x="-56893" y="6507956"/>
            <a:ext cx="3367525" cy="369332"/>
          </a:xfrm>
          <a:prstGeom prst="rect">
            <a:avLst/>
          </a:prstGeom>
        </p:spPr>
        <p:txBody>
          <a:bodyPr wrap="none">
            <a:spAutoFit/>
          </a:bodyPr>
          <a:lstStyle/>
          <a:p>
            <a:r>
              <a:rPr lang="en-AU" dirty="0">
                <a:solidFill>
                  <a:schemeClr val="tx1"/>
                </a:solidFill>
              </a:rPr>
              <a:t>Photo by </a:t>
            </a:r>
            <a:r>
              <a:rPr lang="en-AU" dirty="0">
                <a:solidFill>
                  <a:schemeClr val="tx1"/>
                </a:solidFill>
                <a:hlinkClick r:id="rId3">
                  <a:extLst>
                    <a:ext uri="{A12FA001-AC4F-418D-AE19-62706E023703}">
                      <ahyp:hlinkClr xmlns:ahyp="http://schemas.microsoft.com/office/drawing/2018/hyperlinkcolor" val="tx"/>
                    </a:ext>
                  </a:extLst>
                </a:hlinkClick>
              </a:rPr>
              <a:t>chuttersnap</a:t>
            </a:r>
            <a:r>
              <a:rPr lang="en-AU" dirty="0">
                <a:solidFill>
                  <a:schemeClr val="tx1"/>
                </a:solidFill>
              </a:rPr>
              <a:t> on </a:t>
            </a:r>
            <a:r>
              <a:rPr lang="en-AU" dirty="0">
                <a:solidFill>
                  <a:schemeClr val="tx1"/>
                </a:solidFill>
                <a:hlinkClick r:id="rId4">
                  <a:extLst>
                    <a:ext uri="{A12FA001-AC4F-418D-AE19-62706E023703}">
                      <ahyp:hlinkClr xmlns:ahyp="http://schemas.microsoft.com/office/drawing/2018/hyperlinkcolor" val="tx"/>
                    </a:ext>
                  </a:extLst>
                </a:hlinkClick>
              </a:rPr>
              <a:t>Unsplash</a:t>
            </a:r>
            <a:endParaRPr lang="en-AU" dirty="0">
              <a:solidFill>
                <a:schemeClr val="tx1"/>
              </a:solidFill>
            </a:endParaRPr>
          </a:p>
        </p:txBody>
      </p:sp>
      <p:sp>
        <p:nvSpPr>
          <p:cNvPr id="2" name="Title 1"/>
          <p:cNvSpPr>
            <a:spLocks noGrp="1"/>
          </p:cNvSpPr>
          <p:nvPr>
            <p:ph type="ctrTitle" hasCustomPrompt="1"/>
          </p:nvPr>
        </p:nvSpPr>
        <p:spPr bwMode="blackWhite">
          <a:xfrm>
            <a:off x="646113" y="3108957"/>
            <a:ext cx="4436509" cy="3118515"/>
          </a:xfrm>
          <a:gradFill>
            <a:gsLst>
              <a:gs pos="31000">
                <a:srgbClr val="303030"/>
              </a:gs>
              <a:gs pos="100000">
                <a:sysClr val="windowText" lastClr="000000">
                  <a:lumMod val="95000"/>
                  <a:lumOff val="5000"/>
                </a:sysClr>
              </a:gs>
              <a:gs pos="0">
                <a:sysClr val="windowText" lastClr="000000">
                  <a:lumMod val="75000"/>
                  <a:lumOff val="25000"/>
                </a:sysClr>
              </a:gs>
            </a:gsLst>
            <a:lin ang="10800000" scaled="0"/>
          </a:gradFill>
          <a:ln>
            <a:solidFill>
              <a:srgbClr val="FFFFFF">
                <a:lumMod val="50000"/>
              </a:srgbClr>
            </a:solidFill>
          </a:ln>
        </p:spPr>
        <p:txBody>
          <a:bodyPr vert="horz" lIns="180000" tIns="288000" rIns="180000" bIns="180000" rtlCol="0" anchor="t">
            <a:noAutofit/>
          </a:bodyPr>
          <a:lstStyle>
            <a:lvl1pPr>
              <a:defRPr kumimoji="0" lang="en-US" sz="5000" b="1" i="0" u="none" strike="noStrike" cap="none" spc="-300" normalizeH="0" dirty="0">
                <a:ln>
                  <a:noFill/>
                </a:ln>
                <a:solidFill>
                  <a:srgbClr val="FFFFFF">
                    <a:lumMod val="95000"/>
                  </a:srgbClr>
                </a:solidFill>
                <a:effectLst/>
                <a:uLnTx/>
                <a:uFillTx/>
                <a:latin typeface="Corbel"/>
              </a:defRPr>
            </a:lvl1pPr>
          </a:lstStyle>
          <a:p>
            <a:pPr marL="0" marR="0" lvl="0" indent="0" algn="l" fontAlgn="auto">
              <a:lnSpc>
                <a:spcPts val="4000"/>
              </a:lnSpc>
              <a:spcAft>
                <a:spcPts val="0"/>
              </a:spcAft>
              <a:buClrTx/>
              <a:buSzTx/>
              <a:buFontTx/>
              <a:tabLst/>
            </a:pPr>
            <a:r>
              <a:rPr lang="en-GB" dirty="0"/>
              <a:t>Click to edit Master title style]</a:t>
            </a:r>
            <a:endParaRPr lang="en-US" dirty="0"/>
          </a:p>
        </p:txBody>
      </p:sp>
      <p:sp>
        <p:nvSpPr>
          <p:cNvPr id="3" name="Subtitle 2"/>
          <p:cNvSpPr>
            <a:spLocks noGrp="1"/>
          </p:cNvSpPr>
          <p:nvPr>
            <p:ph type="subTitle" idx="1"/>
          </p:nvPr>
        </p:nvSpPr>
        <p:spPr>
          <a:xfrm>
            <a:off x="646112" y="5243512"/>
            <a:ext cx="4436509" cy="871537"/>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7/8/20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7/8/20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9790" y="229331"/>
            <a:ext cx="10115799" cy="913431"/>
          </a:xfrm>
          <a:noFill/>
          <a:ln>
            <a:noFill/>
          </a:ln>
        </p:spPr>
        <p:txBody>
          <a:bodyPr vert="horz" lIns="0" tIns="0" rIns="0" bIns="0" rtlCol="0" anchor="ctr">
            <a:noAutofit/>
          </a:bodyPr>
          <a:lstStyle>
            <a:lvl1pPr algn="l">
              <a:defRPr kumimoji="0" lang="en-US" sz="3200" b="0" i="0" u="none" strike="noStrike" cap="none" spc="0" normalizeH="0" dirty="0">
                <a:ln>
                  <a:noFill/>
                </a:ln>
                <a:solidFill>
                  <a:sysClr val="windowText" lastClr="000000">
                    <a:lumMod val="75000"/>
                    <a:lumOff val="25000"/>
                  </a:sysClr>
                </a:solidFill>
                <a:effectLst/>
                <a:uLnTx/>
                <a:uFillTx/>
                <a:latin typeface="Corbel"/>
              </a:defRPr>
            </a:lvl1pPr>
          </a:lstStyle>
          <a:p>
            <a:pPr marL="0" marR="0" lvl="0" indent="0" algn="l" fontAlgn="auto">
              <a:spcAft>
                <a:spcPts val="0"/>
              </a:spcAft>
              <a:buClrTx/>
              <a:buSzTx/>
              <a:buFontTx/>
              <a:tabLst/>
            </a:pPr>
            <a:r>
              <a:rPr lang="en-GB" dirty="0"/>
              <a:t>Click to edit Master title style</a:t>
            </a:r>
            <a:endParaRPr lang="en-US" dirty="0"/>
          </a:p>
        </p:txBody>
      </p:sp>
      <p:sp>
        <p:nvSpPr>
          <p:cNvPr id="3" name="Content Placeholder 2"/>
          <p:cNvSpPr>
            <a:spLocks noGrp="1"/>
          </p:cNvSpPr>
          <p:nvPr>
            <p:ph idx="1"/>
          </p:nvPr>
        </p:nvSpPr>
        <p:spPr>
          <a:xfrm>
            <a:off x="319789" y="1405889"/>
            <a:ext cx="10115799" cy="4799966"/>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0" name="Freeform 5">
            <a:extLst>
              <a:ext uri="{FF2B5EF4-FFF2-40B4-BE49-F238E27FC236}">
                <a16:creationId xmlns:a16="http://schemas.microsoft.com/office/drawing/2014/main" id="{9999B7A4-434F-7748-8938-A6C9B2284AB3}"/>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rgbClr val="FFFFFF"/>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Light"/>
            </a:endParaRPr>
          </a:p>
        </p:txBody>
      </p:sp>
      <p:sp>
        <p:nvSpPr>
          <p:cNvPr id="11" name="Freeform 5">
            <a:extLst>
              <a:ext uri="{FF2B5EF4-FFF2-40B4-BE49-F238E27FC236}">
                <a16:creationId xmlns:a16="http://schemas.microsoft.com/office/drawing/2014/main" id="{2F1E30CA-17D1-BC47-9354-FCEB16DBE7F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rgbClr val="25C6E3"/>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Light"/>
            </a:endParaRPr>
          </a:p>
        </p:txBody>
      </p:sp>
      <p:sp>
        <p:nvSpPr>
          <p:cNvPr id="12" name="Freeform 5">
            <a:extLst>
              <a:ext uri="{FF2B5EF4-FFF2-40B4-BE49-F238E27FC236}">
                <a16:creationId xmlns:a16="http://schemas.microsoft.com/office/drawing/2014/main" id="{277FBCC6-0BB9-0C4B-8CAF-686CEC5681DD}"/>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Light"/>
            </a:endParaRPr>
          </a:p>
        </p:txBody>
      </p:sp>
      <p:sp>
        <p:nvSpPr>
          <p:cNvPr id="13" name="Freeform 5">
            <a:extLst>
              <a:ext uri="{FF2B5EF4-FFF2-40B4-BE49-F238E27FC236}">
                <a16:creationId xmlns:a16="http://schemas.microsoft.com/office/drawing/2014/main" id="{E4864ACD-A954-BE4F-AB66-7CDDE0719A66}"/>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rgbClr val="FFFFFF"/>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Light"/>
            </a:endParaRPr>
          </a:p>
        </p:txBody>
      </p:sp>
      <p:sp>
        <p:nvSpPr>
          <p:cNvPr id="14" name="Freeform 5">
            <a:extLst>
              <a:ext uri="{FF2B5EF4-FFF2-40B4-BE49-F238E27FC236}">
                <a16:creationId xmlns:a16="http://schemas.microsoft.com/office/drawing/2014/main" id="{42996BD9-4377-0E41-A868-CB998010E0C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rgbClr val="FFFFFF"/>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Light"/>
            </a:endParaRPr>
          </a:p>
        </p:txBody>
      </p:sp>
      <p:sp>
        <p:nvSpPr>
          <p:cNvPr id="18" name="Slide Number Placeholder 4">
            <a:extLst>
              <a:ext uri="{FF2B5EF4-FFF2-40B4-BE49-F238E27FC236}">
                <a16:creationId xmlns:a16="http://schemas.microsoft.com/office/drawing/2014/main" id="{A09C4AD1-B905-734D-9C83-6A5327EB5478}"/>
              </a:ext>
            </a:extLst>
          </p:cNvPr>
          <p:cNvSpPr txBox="1">
            <a:spLocks/>
          </p:cNvSpPr>
          <p:nvPr userDrawn="1"/>
        </p:nvSpPr>
        <p:spPr>
          <a:xfrm>
            <a:off x="11727656" y="6277243"/>
            <a:ext cx="464344" cy="400188"/>
          </a:xfrm>
          <a:prstGeom prst="roundRect">
            <a:avLst>
              <a:gd name="adj" fmla="val 9526"/>
            </a:avLst>
          </a:prstGeom>
          <a:gradFill>
            <a:gsLst>
              <a:gs pos="20000">
                <a:sysClr val="windowText" lastClr="000000">
                  <a:lumMod val="75000"/>
                  <a:lumOff val="25000"/>
                </a:sysClr>
              </a:gs>
              <a:gs pos="82000">
                <a:sysClr val="windowText" lastClr="000000"/>
              </a:gs>
            </a:gsLst>
            <a:lin ang="3000000" scaled="0"/>
          </a:gradFill>
          <a:ln w="6350">
            <a:solidFill>
              <a:srgbClr val="25C6E3"/>
            </a:solidFill>
          </a:ln>
        </p:spPr>
        <p:txBody>
          <a:bodyPr vert="horz" lIns="0" tIns="0" rIns="0" bIns="0" rtlCol="0" anchor="ctr"/>
          <a:lstStyle>
            <a:defPPr>
              <a:defRPr lang="en-US"/>
            </a:defPPr>
            <a:lvl1pPr marL="0" algn="ctr" defTabSz="914400" rtl="0" eaLnBrk="1" latinLnBrk="0" hangingPunct="1">
              <a:defRPr sz="1200" i="1" kern="1200">
                <a:solidFill>
                  <a:schemeClr val="bg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sz="1200" b="0" i="1" u="none" strike="noStrike" kern="1200" cap="none" spc="0" normalizeH="0" baseline="0" noProof="0" smtClean="0">
                <a:ln>
                  <a:noFill/>
                </a:ln>
                <a:solidFill>
                  <a:srgbClr val="FFFFFF"/>
                </a:solidFill>
                <a:effectLst/>
                <a:uLnTx/>
                <a:uFillTx/>
                <a:latin typeface="Times New Roman" panose="02020603050405020304" pitchFamily="18" charset="0"/>
                <a:ea typeface="+mn-ea"/>
                <a:cs typeface="Times New Roman" panose="02020603050405020304" pitchFamily="18" charset="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1"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pic>
        <p:nvPicPr>
          <p:cNvPr id="19" name="Picture 18" descr="A picture containing sitting, piece, table, close&#10;&#10;Description automatically generated">
            <a:extLst>
              <a:ext uri="{FF2B5EF4-FFF2-40B4-BE49-F238E27FC236}">
                <a16:creationId xmlns:a16="http://schemas.microsoft.com/office/drawing/2014/main" id="{67A3019E-9CB8-8846-96BF-C519D022416C}"/>
              </a:ext>
            </a:extLst>
          </p:cNvPr>
          <p:cNvPicPr>
            <a:picLocks noChangeAspect="1"/>
          </p:cNvPicPr>
          <p:nvPr userDrawn="1"/>
        </p:nvPicPr>
        <p:blipFill>
          <a:blip r:embed="rId2"/>
          <a:stretch>
            <a:fillRect/>
          </a:stretch>
        </p:blipFill>
        <p:spPr>
          <a:xfrm>
            <a:off x="10089070" y="6269876"/>
            <a:ext cx="1551453" cy="458235"/>
          </a:xfrm>
          <a:prstGeom prst="rect">
            <a:avLst/>
          </a:prstGeom>
        </p:spPr>
      </p:pic>
    </p:spTree>
  </p:cSld>
  <p:clrMapOvr>
    <a:masterClrMapping/>
  </p:clrMapOvr>
  <p:extLst>
    <p:ext uri="{DCECCB84-F9BA-43D5-87BE-67443E8EF086}">
      <p15:sldGuideLst xmlns:p15="http://schemas.microsoft.com/office/powerpoint/2012/main">
        <p15:guide id="1" orient="horz" pos="731" userDrawn="1">
          <p15:clr>
            <a:srgbClr val="FBAE40"/>
          </p15:clr>
        </p15:guide>
        <p15:guide id="2" pos="189" userDrawn="1">
          <p15:clr>
            <a:srgbClr val="FBAE40"/>
          </p15:clr>
        </p15:guide>
        <p15:guide id="3" pos="658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alpha val="0"/>
          </a:schemeClr>
        </a:solidFill>
        <a:effectLst/>
      </p:bgPr>
    </p:bg>
    <p:spTree>
      <p:nvGrpSpPr>
        <p:cNvPr id="1" name=""/>
        <p:cNvGrpSpPr/>
        <p:nvPr/>
      </p:nvGrpSpPr>
      <p:grpSpPr>
        <a:xfrm>
          <a:off x="0" y="0"/>
          <a:ext cx="0" cy="0"/>
          <a:chOff x="0" y="0"/>
          <a:chExt cx="0" cy="0"/>
        </a:xfrm>
      </p:grpSpPr>
      <p:pic>
        <p:nvPicPr>
          <p:cNvPr id="10" name="Picture 9" descr="A picture containing table, sitting, cake, black&#10;&#10;Description automatically generated">
            <a:extLst>
              <a:ext uri="{FF2B5EF4-FFF2-40B4-BE49-F238E27FC236}">
                <a16:creationId xmlns:a16="http://schemas.microsoft.com/office/drawing/2014/main" id="{76337582-A309-B942-9536-DCFE3BD87179}"/>
              </a:ext>
            </a:extLst>
          </p:cNvPr>
          <p:cNvPicPr>
            <a:picLocks noChangeAspect="1"/>
          </p:cNvPicPr>
          <p:nvPr userDrawn="1"/>
        </p:nvPicPr>
        <p:blipFill>
          <a:blip r:embed="rId2"/>
          <a:stretch>
            <a:fillRect/>
          </a:stretch>
        </p:blipFill>
        <p:spPr>
          <a:xfrm>
            <a:off x="710454" y="-13447"/>
            <a:ext cx="10287000" cy="6858000"/>
          </a:xfrm>
          <a:prstGeom prst="rect">
            <a:avLst/>
          </a:prstGeom>
        </p:spPr>
      </p:pic>
      <p:sp>
        <p:nvSpPr>
          <p:cNvPr id="11" name="TextBox 10">
            <a:extLst>
              <a:ext uri="{FF2B5EF4-FFF2-40B4-BE49-F238E27FC236}">
                <a16:creationId xmlns:a16="http://schemas.microsoft.com/office/drawing/2014/main" id="{9C78B14E-8235-2D41-8616-068F63635E4E}"/>
              </a:ext>
              <a:ext uri="{C183D7F6-B498-43B3-948B-1728B52AA6E4}">
                <adec:decorative xmlns:adec="http://schemas.microsoft.com/office/drawing/2017/decorative" val="1"/>
              </a:ext>
            </a:extLst>
          </p:cNvPr>
          <p:cNvSpPr txBox="1">
            <a:spLocks/>
          </p:cNvSpPr>
          <p:nvPr userDrawn="1"/>
        </p:nvSpPr>
        <p:spPr>
          <a:xfrm flipH="1">
            <a:off x="1897242" y="2391734"/>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ysClr val="windowText" lastClr="000000">
                  <a:lumMod val="75000"/>
                  <a:lumOff val="25000"/>
                </a:sysClr>
              </a:gs>
              <a:gs pos="0">
                <a:sysClr val="windowText" lastClr="000000"/>
              </a:gs>
            </a:gsLst>
            <a:lin ang="0" scaled="0"/>
          </a:gradFill>
          <a:ln w="3175">
            <a:solidFill>
              <a:sysClr val="windowText" lastClr="000000">
                <a:lumMod val="85000"/>
                <a:lumOff val="15000"/>
              </a:sys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marL="0" marR="0" lvl="0" indent="0" algn="l" defTabSz="914400" rtl="0" eaLnBrk="1" fontAlgn="auto" latinLnBrk="0" hangingPunct="1">
              <a:lnSpc>
                <a:spcPts val="4000"/>
              </a:lnSpc>
              <a:spcBef>
                <a:spcPct val="0"/>
              </a:spcBef>
              <a:spcAft>
                <a:spcPts val="0"/>
              </a:spcAft>
              <a:buClrTx/>
              <a:buSzTx/>
              <a:buFontTx/>
              <a:buNone/>
              <a:tabLst/>
              <a:defRPr/>
            </a:pPr>
            <a:endParaRPr kumimoji="0" lang="en-US" sz="5000" b="1" i="0" u="none" strike="noStrike" kern="1200" cap="none" spc="-300" normalizeH="0" baseline="0" noProof="0" dirty="0">
              <a:ln>
                <a:noFill/>
              </a:ln>
              <a:solidFill>
                <a:srgbClr val="FFFFFF">
                  <a:lumMod val="95000"/>
                </a:srgbClr>
              </a:solidFill>
              <a:effectLst/>
              <a:uLnTx/>
              <a:uFillTx/>
              <a:latin typeface="Corbel"/>
              <a:ea typeface="+mj-ea"/>
              <a:cs typeface="+mj-cs"/>
            </a:endParaRPr>
          </a:p>
        </p:txBody>
      </p:sp>
      <p:sp>
        <p:nvSpPr>
          <p:cNvPr id="12" name="Title 1">
            <a:extLst>
              <a:ext uri="{FF2B5EF4-FFF2-40B4-BE49-F238E27FC236}">
                <a16:creationId xmlns:a16="http://schemas.microsoft.com/office/drawing/2014/main" id="{9D1EF12F-E2F1-7E4F-8909-90ED08DB854F}"/>
              </a:ext>
            </a:extLst>
          </p:cNvPr>
          <p:cNvSpPr txBox="1">
            <a:spLocks/>
          </p:cNvSpPr>
          <p:nvPr userDrawn="1"/>
        </p:nvSpPr>
        <p:spPr>
          <a:xfrm>
            <a:off x="3866117" y="1816509"/>
            <a:ext cx="4459766" cy="3146839"/>
          </a:xfrm>
          <a:prstGeom prst="roundRect">
            <a:avLst>
              <a:gd name="adj" fmla="val 2139"/>
            </a:avLst>
          </a:prstGeom>
          <a:gradFill>
            <a:gsLst>
              <a:gs pos="100000">
                <a:sysClr val="windowText" lastClr="000000">
                  <a:lumMod val="95000"/>
                  <a:lumOff val="5000"/>
                </a:sysClr>
              </a:gs>
              <a:gs pos="0">
                <a:sysClr val="windowText" lastClr="000000">
                  <a:lumMod val="75000"/>
                  <a:lumOff val="25000"/>
                </a:sysClr>
              </a:gs>
            </a:gsLst>
            <a:lin ang="10800000" scaled="0"/>
          </a:gradFill>
          <a:ln>
            <a:solidFill>
              <a:srgbClr val="FFFFFF">
                <a:lumMod val="50000"/>
              </a:srgbClr>
            </a:solidFill>
          </a:ln>
        </p:spPr>
        <p:txBody>
          <a:bodyPr vert="horz"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pPr marL="0" marR="0" lvl="0" indent="0" algn="l" defTabSz="914400" rtl="0" eaLnBrk="1" fontAlgn="auto" latinLnBrk="0" hangingPunct="1">
              <a:lnSpc>
                <a:spcPts val="4000"/>
              </a:lnSpc>
              <a:spcBef>
                <a:spcPct val="0"/>
              </a:spcBef>
              <a:spcAft>
                <a:spcPts val="0"/>
              </a:spcAft>
              <a:buClrTx/>
              <a:buSzTx/>
              <a:buFontTx/>
              <a:buNone/>
              <a:tabLst/>
              <a:defRPr/>
            </a:pPr>
            <a:r>
              <a:rPr lang="en-GB" dirty="0">
                <a:solidFill>
                  <a:schemeClr val="tx1"/>
                </a:solidFill>
              </a:rPr>
              <a:t>Click to edit Master title style</a:t>
            </a:r>
            <a:endParaRPr kumimoji="0" lang="en-US" sz="5000" b="1" i="0" u="none" strike="noStrike" kern="1200" cap="none" spc="-300" normalizeH="0" baseline="0" noProof="0" dirty="0">
              <a:ln>
                <a:noFill/>
              </a:ln>
              <a:solidFill>
                <a:schemeClr val="tx1"/>
              </a:solidFill>
              <a:effectLst/>
              <a:uLnTx/>
              <a:uFillTx/>
              <a:latin typeface="Corbel"/>
              <a:ea typeface="+mj-ea"/>
              <a:cs typeface="+mj-cs"/>
            </a:endParaRPr>
          </a:p>
        </p:txBody>
      </p:sp>
      <p:sp>
        <p:nvSpPr>
          <p:cNvPr id="13" name="Subtitle 2">
            <a:extLst>
              <a:ext uri="{FF2B5EF4-FFF2-40B4-BE49-F238E27FC236}">
                <a16:creationId xmlns:a16="http://schemas.microsoft.com/office/drawing/2014/main" id="{923CD445-0C30-A44B-9011-DDE535E6C340}"/>
              </a:ext>
            </a:extLst>
          </p:cNvPr>
          <p:cNvSpPr txBox="1">
            <a:spLocks/>
          </p:cNvSpPr>
          <p:nvPr userDrawn="1"/>
        </p:nvSpPr>
        <p:spPr>
          <a:xfrm>
            <a:off x="4048124" y="3795246"/>
            <a:ext cx="4000500" cy="997905"/>
          </a:xfrm>
          <a:prstGeom prst="rect">
            <a:avLst/>
          </a:prstGeom>
          <a:noFill/>
        </p:spPr>
        <p:txBody>
          <a:bodyPr vert="horz" lIns="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sz="2100" kern="1200">
                <a:solidFill>
                  <a:schemeClr val="bg1">
                    <a:lumMod val="95000"/>
                  </a:schemeClr>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GB" sz="2100" b="0" i="0" u="none" strike="noStrike" kern="1200" cap="none" spc="0" normalizeH="0" baseline="0" noProof="0">
                <a:ln>
                  <a:noFill/>
                </a:ln>
                <a:solidFill>
                  <a:srgbClr val="FFFFFF">
                    <a:lumMod val="95000"/>
                  </a:srgbClr>
                </a:solidFill>
                <a:effectLst/>
                <a:uLnTx/>
                <a:uFillTx/>
                <a:latin typeface="Calibri Light"/>
                <a:ea typeface="+mn-ea"/>
                <a:cs typeface="+mn-cs"/>
              </a:rPr>
              <a:t>Click to edit Master subtitle style</a:t>
            </a:r>
            <a:endParaRPr kumimoji="0" lang="en-US" sz="2100" b="0" i="0" u="none" strike="noStrike" kern="1200" cap="none" spc="0" normalizeH="0" baseline="0" noProof="0">
              <a:ln>
                <a:noFill/>
              </a:ln>
              <a:solidFill>
                <a:srgbClr val="FFFFFF">
                  <a:lumMod val="95000"/>
                </a:srgbClr>
              </a:solidFill>
              <a:effectLst/>
              <a:uLnTx/>
              <a:uFillTx/>
              <a:latin typeface="Calibri Light"/>
              <a:ea typeface="+mn-ea"/>
              <a:cs typeface="+mn-cs"/>
            </a:endParaRPr>
          </a:p>
        </p:txBody>
      </p:sp>
      <p:sp>
        <p:nvSpPr>
          <p:cNvPr id="15" name="Slide Number Placeholder 4">
            <a:extLst>
              <a:ext uri="{FF2B5EF4-FFF2-40B4-BE49-F238E27FC236}">
                <a16:creationId xmlns:a16="http://schemas.microsoft.com/office/drawing/2014/main" id="{5D275E30-F3FA-E143-AD81-FD6D43A853C0}"/>
              </a:ext>
            </a:extLst>
          </p:cNvPr>
          <p:cNvSpPr txBox="1">
            <a:spLocks/>
          </p:cNvSpPr>
          <p:nvPr userDrawn="1"/>
        </p:nvSpPr>
        <p:spPr>
          <a:xfrm>
            <a:off x="11727656" y="6277243"/>
            <a:ext cx="464344" cy="400188"/>
          </a:xfrm>
          <a:prstGeom prst="roundRect">
            <a:avLst>
              <a:gd name="adj" fmla="val 9526"/>
            </a:avLst>
          </a:prstGeom>
          <a:gradFill>
            <a:gsLst>
              <a:gs pos="20000">
                <a:sysClr val="windowText" lastClr="000000">
                  <a:lumMod val="75000"/>
                  <a:lumOff val="25000"/>
                </a:sysClr>
              </a:gs>
              <a:gs pos="82000">
                <a:sysClr val="windowText" lastClr="000000"/>
              </a:gs>
            </a:gsLst>
            <a:lin ang="3000000" scaled="0"/>
          </a:gradFill>
          <a:ln w="6350">
            <a:solidFill>
              <a:srgbClr val="25C6E3"/>
            </a:solidFill>
          </a:ln>
        </p:spPr>
        <p:txBody>
          <a:bodyPr vert="horz" lIns="0" tIns="0" rIns="0" bIns="0" rtlCol="0" anchor="ctr"/>
          <a:lstStyle>
            <a:defPPr>
              <a:defRPr lang="en-US"/>
            </a:defPPr>
            <a:lvl1pPr marL="0" algn="ctr" defTabSz="914400" rtl="0" eaLnBrk="1" latinLnBrk="0" hangingPunct="1">
              <a:defRPr sz="1200" i="1" kern="1200">
                <a:solidFill>
                  <a:schemeClr val="bg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sz="1200" b="0" i="1" u="none" strike="noStrike" kern="1200" cap="none" spc="0" normalizeH="0" baseline="0" noProof="0" smtClean="0">
                <a:ln>
                  <a:noFill/>
                </a:ln>
                <a:solidFill>
                  <a:srgbClr val="FFFFFF"/>
                </a:solidFill>
                <a:effectLst/>
                <a:uLnTx/>
                <a:uFillTx/>
                <a:latin typeface="Times New Roman" panose="02020603050405020304" pitchFamily="18" charset="0"/>
                <a:ea typeface="+mn-ea"/>
                <a:cs typeface="Times New Roman" panose="02020603050405020304" pitchFamily="18" charset="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1"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sp>
        <p:nvSpPr>
          <p:cNvPr id="16" name="Freeform 5">
            <a:extLst>
              <a:ext uri="{FF2B5EF4-FFF2-40B4-BE49-F238E27FC236}">
                <a16:creationId xmlns:a16="http://schemas.microsoft.com/office/drawing/2014/main" id="{68050180-B6F2-F14E-8D43-754D527BD737}"/>
              </a:ext>
              <a:ext uri="{C183D7F6-B498-43B3-948B-1728B52AA6E4}">
                <adec:decorative xmlns:adec="http://schemas.microsoft.com/office/drawing/2017/decorative" val="1"/>
              </a:ext>
            </a:extLst>
          </p:cNvPr>
          <p:cNvSpPr>
            <a:spLocks noChangeAspect="1"/>
          </p:cNvSpPr>
          <p:nvPr userDrawn="1"/>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rgbClr val="FFFFFF">
                <a:lumMod val="95000"/>
              </a:srgbClr>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Light"/>
            </a:endParaRPr>
          </a:p>
        </p:txBody>
      </p:sp>
      <p:sp>
        <p:nvSpPr>
          <p:cNvPr id="17" name="Isosceles Triangle 20">
            <a:extLst>
              <a:ext uri="{FF2B5EF4-FFF2-40B4-BE49-F238E27FC236}">
                <a16:creationId xmlns:a16="http://schemas.microsoft.com/office/drawing/2014/main" id="{82FE74A9-0934-FA4A-9311-7A3F366D0D1E}"/>
              </a:ext>
              <a:ext uri="{C183D7F6-B498-43B3-948B-1728B52AA6E4}">
                <adec:decorative xmlns:adec="http://schemas.microsoft.com/office/drawing/2017/decorative" val="1"/>
              </a:ext>
            </a:extLst>
          </p:cNvPr>
          <p:cNvSpPr/>
          <p:nvPr userDrawn="1"/>
        </p:nvSpPr>
        <p:spPr>
          <a:xfrm rot="10800000" flipH="1">
            <a:off x="3915924" y="5016307"/>
            <a:ext cx="476249" cy="522265"/>
          </a:xfrm>
          <a:prstGeom prst="triangle">
            <a:avLst>
              <a:gd name="adj" fmla="val 100000"/>
            </a:avLst>
          </a:prstGeom>
          <a:solidFill>
            <a:srgbClr val="25C6E3"/>
          </a:solidFill>
          <a:ln w="3175" cap="flat" cmpd="sng" algn="ctr">
            <a:solidFill>
              <a:sysClr val="windowText" lastClr="000000">
                <a:lumMod val="65000"/>
                <a:lumOff val="3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Light"/>
              <a:ea typeface="+mn-ea"/>
              <a:cs typeface="+mn-cs"/>
            </a:endParaRPr>
          </a:p>
        </p:txBody>
      </p:sp>
      <p:sp>
        <p:nvSpPr>
          <p:cNvPr id="18" name="Rectangle 17">
            <a:extLst>
              <a:ext uri="{FF2B5EF4-FFF2-40B4-BE49-F238E27FC236}">
                <a16:creationId xmlns:a16="http://schemas.microsoft.com/office/drawing/2014/main" id="{78295790-AD4E-484E-8B77-BD2A169054B9}"/>
              </a:ext>
            </a:extLst>
          </p:cNvPr>
          <p:cNvSpPr/>
          <p:nvPr userDrawn="1"/>
        </p:nvSpPr>
        <p:spPr>
          <a:xfrm>
            <a:off x="8898967" y="6610466"/>
            <a:ext cx="2117887" cy="230832"/>
          </a:xfrm>
          <a:prstGeom prst="rect">
            <a:avLst/>
          </a:prstGeom>
        </p:spPr>
        <p:txBody>
          <a:bodyPr wrap="none">
            <a:spAutoFit/>
          </a:bodyPr>
          <a:lstStyle/>
          <a:p>
            <a:pPr defTabSz="914400"/>
            <a:r>
              <a:rPr lang="en-AU" sz="900" dirty="0">
                <a:solidFill>
                  <a:srgbClr val="FFFFFF"/>
                </a:solidFill>
                <a:latin typeface="Calibri Light"/>
              </a:rPr>
              <a:t>Photo by </a:t>
            </a:r>
            <a:r>
              <a:rPr lang="en-AU" sz="900" dirty="0">
                <a:solidFill>
                  <a:srgbClr val="FFFFFF"/>
                </a:solidFill>
                <a:latin typeface="Calibri Light"/>
                <a:hlinkClick r:id="rId3">
                  <a:extLst>
                    <a:ext uri="{A12FA001-AC4F-418D-AE19-62706E023703}">
                      <ahyp:hlinkClr xmlns:ahyp="http://schemas.microsoft.com/office/drawing/2018/hyperlinkcolor" val="tx"/>
                    </a:ext>
                  </a:extLst>
                </a:hlinkClick>
              </a:rPr>
              <a:t>Tommaso Pecchioli</a:t>
            </a:r>
            <a:r>
              <a:rPr lang="en-AU" sz="900" dirty="0">
                <a:solidFill>
                  <a:srgbClr val="FFFFFF"/>
                </a:solidFill>
                <a:latin typeface="Calibri Light"/>
              </a:rPr>
              <a:t> on </a:t>
            </a:r>
            <a:r>
              <a:rPr lang="en-AU" sz="900" dirty="0">
                <a:solidFill>
                  <a:srgbClr val="FFFFFF"/>
                </a:solidFill>
                <a:latin typeface="Calibri Light"/>
                <a:hlinkClick r:id="rId4">
                  <a:extLst>
                    <a:ext uri="{A12FA001-AC4F-418D-AE19-62706E023703}">
                      <ahyp:hlinkClr xmlns:ahyp="http://schemas.microsoft.com/office/drawing/2018/hyperlinkcolor" val="tx"/>
                    </a:ext>
                  </a:extLst>
                </a:hlinkClick>
              </a:rPr>
              <a:t>Unsplash</a:t>
            </a:r>
            <a:endParaRPr lang="en-AU" sz="900" dirty="0">
              <a:solidFill>
                <a:srgbClr val="FFFFFF"/>
              </a:solidFill>
              <a:latin typeface="Calibri Light"/>
            </a:endParaRP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rgbClr val="FFFFFF"/>
        </a:solidFill>
        <a:effectLst/>
      </p:bgPr>
    </p:bg>
    <p:spTree>
      <p:nvGrpSpPr>
        <p:cNvPr id="1" name=""/>
        <p:cNvGrpSpPr/>
        <p:nvPr/>
      </p:nvGrpSpPr>
      <p:grpSpPr>
        <a:xfrm>
          <a:off x="0" y="0"/>
          <a:ext cx="0" cy="0"/>
          <a:chOff x="0" y="0"/>
          <a:chExt cx="0" cy="0"/>
        </a:xfrm>
      </p:grpSpPr>
      <p:sp>
        <p:nvSpPr>
          <p:cNvPr id="15" name="Freeform 5">
            <a:extLst>
              <a:ext uri="{FF2B5EF4-FFF2-40B4-BE49-F238E27FC236}">
                <a16:creationId xmlns:a16="http://schemas.microsoft.com/office/drawing/2014/main" id="{7179F764-6B77-1042-8AC4-F81E8B7B038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2">
              <a:lumMod val="20000"/>
              <a:lumOff val="80000"/>
              <a:alpha val="26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Light"/>
            </a:endParaRPr>
          </a:p>
        </p:txBody>
      </p:sp>
      <p:sp>
        <p:nvSpPr>
          <p:cNvPr id="16" name="Freeform 5">
            <a:extLst>
              <a:ext uri="{FF2B5EF4-FFF2-40B4-BE49-F238E27FC236}">
                <a16:creationId xmlns:a16="http://schemas.microsoft.com/office/drawing/2014/main" id="{518CC897-BE43-904C-905E-6905E04BAD8F}"/>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tx2">
              <a:lumMod val="20000"/>
              <a:lumOff val="80000"/>
              <a:alpha val="26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latin typeface="Calibri Light"/>
            </a:endParaRPr>
          </a:p>
        </p:txBody>
      </p:sp>
      <p:sp>
        <p:nvSpPr>
          <p:cNvPr id="17" name="Slide Number Placeholder 4">
            <a:extLst>
              <a:ext uri="{FF2B5EF4-FFF2-40B4-BE49-F238E27FC236}">
                <a16:creationId xmlns:a16="http://schemas.microsoft.com/office/drawing/2014/main" id="{CB00D44C-3C47-6243-B597-39925F3D8330}"/>
              </a:ext>
            </a:extLst>
          </p:cNvPr>
          <p:cNvSpPr txBox="1">
            <a:spLocks/>
          </p:cNvSpPr>
          <p:nvPr userDrawn="1"/>
        </p:nvSpPr>
        <p:spPr>
          <a:xfrm>
            <a:off x="11727656" y="6277243"/>
            <a:ext cx="464344" cy="400188"/>
          </a:xfrm>
          <a:prstGeom prst="roundRect">
            <a:avLst>
              <a:gd name="adj" fmla="val 9526"/>
            </a:avLst>
          </a:prstGeom>
          <a:gradFill>
            <a:gsLst>
              <a:gs pos="20000">
                <a:sysClr val="windowText" lastClr="000000">
                  <a:lumMod val="75000"/>
                  <a:lumOff val="25000"/>
                </a:sysClr>
              </a:gs>
              <a:gs pos="82000">
                <a:sysClr val="windowText" lastClr="000000"/>
              </a:gs>
            </a:gsLst>
            <a:lin ang="3000000" scaled="0"/>
          </a:gradFill>
          <a:ln w="6350">
            <a:solidFill>
              <a:srgbClr val="25C6E3"/>
            </a:solidFill>
          </a:ln>
        </p:spPr>
        <p:txBody>
          <a:bodyPr vert="horz" lIns="0" tIns="0" rIns="0" bIns="0" rtlCol="0" anchor="ctr"/>
          <a:lstStyle>
            <a:defPPr>
              <a:defRPr lang="en-US"/>
            </a:defPPr>
            <a:lvl1pPr marL="0" algn="ctr" defTabSz="914400" rtl="0" eaLnBrk="1" latinLnBrk="0" hangingPunct="1">
              <a:defRPr sz="1200" i="1" kern="1200">
                <a:solidFill>
                  <a:schemeClr val="bg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19B51A1E-902D-48AF-9020-955120F399B6}" type="slidenum">
              <a:rPr kumimoji="0" lang="en-US" sz="1200" b="0" i="1" u="none" strike="noStrike" kern="1200" cap="none" spc="0" normalizeH="0" baseline="0" noProof="0" smtClean="0">
                <a:ln>
                  <a:noFill/>
                </a:ln>
                <a:solidFill>
                  <a:srgbClr val="FFFFFF"/>
                </a:solidFill>
                <a:effectLst/>
                <a:uLnTx/>
                <a:uFillTx/>
                <a:latin typeface="Times New Roman" panose="02020603050405020304" pitchFamily="18" charset="0"/>
                <a:ea typeface="+mn-ea"/>
                <a:cs typeface="Times New Roman" panose="02020603050405020304" pitchFamily="18" charset="0"/>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200" b="0" i="1" u="none" strike="noStrike" kern="1200" cap="none" spc="0" normalizeH="0" baseline="0" noProof="0" dirty="0">
              <a:ln>
                <a:noFill/>
              </a:ln>
              <a:solidFill>
                <a:srgbClr val="FFFFFF"/>
              </a:solidFill>
              <a:effectLst/>
              <a:uLnTx/>
              <a:uFillTx/>
              <a:latin typeface="Times New Roman" panose="02020603050405020304" pitchFamily="18" charset="0"/>
              <a:ea typeface="+mn-ea"/>
              <a:cs typeface="Times New Roman" panose="02020603050405020304" pitchFamily="18" charset="0"/>
            </a:endParaRPr>
          </a:p>
        </p:txBody>
      </p:sp>
      <p:pic>
        <p:nvPicPr>
          <p:cNvPr id="18" name="Picture 17" descr="A picture containing sitting, piece, table, close&#10;&#10;Description automatically generated">
            <a:extLst>
              <a:ext uri="{FF2B5EF4-FFF2-40B4-BE49-F238E27FC236}">
                <a16:creationId xmlns:a16="http://schemas.microsoft.com/office/drawing/2014/main" id="{40DDEC44-FD8F-6E46-9FE5-3775F36B88AD}"/>
              </a:ext>
            </a:extLst>
          </p:cNvPr>
          <p:cNvPicPr>
            <a:picLocks noChangeAspect="1"/>
          </p:cNvPicPr>
          <p:nvPr userDrawn="1"/>
        </p:nvPicPr>
        <p:blipFill>
          <a:blip r:embed="rId2"/>
          <a:stretch>
            <a:fillRect/>
          </a:stretch>
        </p:blipFill>
        <p:spPr>
          <a:xfrm>
            <a:off x="10089070" y="6269876"/>
            <a:ext cx="1551453" cy="458235"/>
          </a:xfrm>
          <a:prstGeom prst="rect">
            <a:avLst/>
          </a:prstGeom>
        </p:spPr>
      </p:pic>
      <p:sp>
        <p:nvSpPr>
          <p:cNvPr id="10" name="Title 9"/>
          <p:cNvSpPr>
            <a:spLocks noGrp="1"/>
          </p:cNvSpPr>
          <p:nvPr>
            <p:ph type="title"/>
          </p:nvPr>
        </p:nvSpPr>
        <p:spPr>
          <a:xfrm>
            <a:off x="311612" y="236999"/>
            <a:ext cx="11416043" cy="923464"/>
          </a:xfrm>
          <a:noFill/>
          <a:ln w="31750" cap="sq">
            <a:noFill/>
            <a:miter lim="800000"/>
          </a:ln>
        </p:spPr>
        <p:txBody>
          <a:bodyPr vert="horz" lIns="0" tIns="0" rIns="0" bIns="0" rtlCol="0" anchor="t">
            <a:noAutofit/>
          </a:bodyPr>
          <a:lstStyle>
            <a:lvl1pPr algn="l">
              <a:defRPr kumimoji="0" lang="en-US" sz="3200" b="0" i="0" u="none" strike="noStrike" cap="none" spc="0" normalizeH="0" dirty="0">
                <a:ln>
                  <a:noFill/>
                </a:ln>
                <a:solidFill>
                  <a:sysClr val="windowText" lastClr="000000">
                    <a:lumMod val="75000"/>
                    <a:lumOff val="25000"/>
                  </a:sysClr>
                </a:solidFill>
                <a:effectLst/>
                <a:uLnTx/>
                <a:uFillTx/>
                <a:latin typeface="Corbel"/>
              </a:defRPr>
            </a:lvl1pPr>
          </a:lstStyle>
          <a:p>
            <a:pPr marL="0" lvl="0" algn="l"/>
            <a:r>
              <a:rPr lang="en-GB" dirty="0"/>
              <a:t>Click to edit Master title style</a:t>
            </a:r>
            <a:endParaRPr lang="en-US" dirty="0"/>
          </a:p>
        </p:txBody>
      </p:sp>
      <p:sp>
        <p:nvSpPr>
          <p:cNvPr id="19" name="Content Placeholder 2">
            <a:extLst>
              <a:ext uri="{FF2B5EF4-FFF2-40B4-BE49-F238E27FC236}">
                <a16:creationId xmlns:a16="http://schemas.microsoft.com/office/drawing/2014/main" id="{3C0ABF98-099A-4C46-9AEF-09C465D14F34}"/>
              </a:ext>
            </a:extLst>
          </p:cNvPr>
          <p:cNvSpPr>
            <a:spLocks noGrp="1"/>
          </p:cNvSpPr>
          <p:nvPr>
            <p:ph sz="half" idx="1"/>
          </p:nvPr>
        </p:nvSpPr>
        <p:spPr>
          <a:xfrm>
            <a:off x="316051" y="1160462"/>
            <a:ext cx="4603190" cy="5109414"/>
          </a:xfrm>
        </p:spPr>
        <p:txBody>
          <a:bodyPr/>
          <a:lstStyle>
            <a:lvl1pPr algn="just">
              <a:defRPr/>
            </a:lvl1pPr>
            <a:lvl2pPr algn="just">
              <a:defRPr/>
            </a:lvl2pPr>
            <a:lvl3pPr algn="just">
              <a:defRPr/>
            </a:lvl3pPr>
            <a:lvl4pPr algn="just">
              <a:defRPr/>
            </a:lvl4pPr>
            <a:lvl5pPr algn="just">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20" name="Content Placeholder 3">
            <a:extLst>
              <a:ext uri="{FF2B5EF4-FFF2-40B4-BE49-F238E27FC236}">
                <a16:creationId xmlns:a16="http://schemas.microsoft.com/office/drawing/2014/main" id="{1377C9FC-C0CA-294D-9FBC-C998D658B8DF}"/>
              </a:ext>
            </a:extLst>
          </p:cNvPr>
          <p:cNvSpPr>
            <a:spLocks noGrp="1"/>
          </p:cNvSpPr>
          <p:nvPr>
            <p:ph sz="half" idx="2"/>
          </p:nvPr>
        </p:nvSpPr>
        <p:spPr>
          <a:xfrm>
            <a:off x="4919241" y="1160462"/>
            <a:ext cx="6837030" cy="5109413"/>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2003870483"/>
      </p:ext>
    </p:extLst>
  </p:cSld>
  <p:clrMapOvr>
    <a:masterClrMapping/>
  </p:clrMapOvr>
  <p:extLst>
    <p:ext uri="{DCECCB84-F9BA-43D5-87BE-67443E8EF086}">
      <p15:sldGuideLst xmlns:p15="http://schemas.microsoft.com/office/powerpoint/2012/main">
        <p15:guide id="1" orient="horz" pos="731" userDrawn="1">
          <p15:clr>
            <a:srgbClr val="FBAE40"/>
          </p15:clr>
        </p15:guide>
        <p15:guide id="2" pos="189"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7/8/20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7/8/20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7/8/20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7/8/20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7/8/20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7/8/20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8"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ncdc.noaa.gov/cdo-web/datasets" TargetMode="External"/><Relationship Id="rId2" Type="http://schemas.openxmlformats.org/officeDocument/2006/relationships/hyperlink" Target="https://www.capitalbikeshare.com/system-data"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blackWhite">
          <a:xfrm>
            <a:off x="646113" y="3108957"/>
            <a:ext cx="4436509" cy="3118515"/>
          </a:xfrm>
          <a:gradFill>
            <a:gsLst>
              <a:gs pos="31000">
                <a:srgbClr val="303030"/>
              </a:gs>
              <a:gs pos="100000">
                <a:sysClr val="windowText" lastClr="000000">
                  <a:lumMod val="95000"/>
                  <a:lumOff val="5000"/>
                </a:sysClr>
              </a:gs>
              <a:gs pos="0">
                <a:sysClr val="windowText" lastClr="000000">
                  <a:lumMod val="75000"/>
                  <a:lumOff val="25000"/>
                </a:sysClr>
              </a:gs>
            </a:gsLst>
            <a:lin ang="10800000" scaled="0"/>
          </a:gradFill>
          <a:ln>
            <a:solidFill>
              <a:srgbClr val="FFFFFF">
                <a:lumMod val="50000"/>
              </a:srgbClr>
            </a:solidFill>
          </a:ln>
        </p:spPr>
        <p:txBody>
          <a:bodyPr/>
          <a:lstStyle/>
          <a:p>
            <a:pPr marL="0" lvl="0" indent="0">
              <a:buNone/>
            </a:pPr>
            <a:r>
              <a:t>Better Management of Bicycle Fleet - BikeShare</a:t>
            </a:r>
          </a:p>
        </p:txBody>
      </p:sp>
      <p:sp>
        <p:nvSpPr>
          <p:cNvPr id="3" name="Subtitle 2"/>
          <p:cNvSpPr>
            <a:spLocks noGrp="1"/>
          </p:cNvSpPr>
          <p:nvPr>
            <p:ph type="subTitle" idx="1"/>
          </p:nvPr>
        </p:nvSpPr>
        <p:spPr>
          <a:xfrm>
            <a:off x="646112" y="5243512"/>
            <a:ext cx="4436509" cy="871537"/>
          </a:xfrm>
          <a:noFill/>
        </p:spPr>
        <p:txBody>
          <a:bodyPr/>
          <a:lstStyle/>
          <a:p>
            <a:pPr marL="0" lvl="0" indent="0">
              <a:buNone/>
            </a:pPr>
            <a:br/>
            <a:b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311612" y="236999"/>
            <a:ext cx="11416043" cy="923464"/>
          </a:xfrm>
          <a:noFill/>
          <a:ln w="31750" cap="sq">
            <a:noFill/>
            <a:miter lim="800000"/>
          </a:ln>
        </p:spPr>
        <p:txBody>
          <a:bodyPr/>
          <a:lstStyle/>
          <a:p>
            <a:pPr marL="0" lvl="0" indent="0">
              <a:buNone/>
            </a:pPr>
            <a:r>
              <a:t>Introduction and Purpose</a:t>
            </a:r>
          </a:p>
        </p:txBody>
      </p:sp>
      <p:sp>
        <p:nvSpPr>
          <p:cNvPr id="19" name="Content Placeholder 2">
            <a:extLst>
              <a:ext uri="{FF2B5EF4-FFF2-40B4-BE49-F238E27FC236}">
                <a16:creationId xmlns:a16="http://schemas.microsoft.com/office/drawing/2014/main" id="{3C0ABF98-099A-4C46-9AEF-09C465D14F34}"/>
              </a:ext>
            </a:extLst>
          </p:cNvPr>
          <p:cNvSpPr>
            <a:spLocks noGrp="1"/>
          </p:cNvSpPr>
          <p:nvPr>
            <p:ph sz="half" idx="1"/>
          </p:nvPr>
        </p:nvSpPr>
        <p:spPr/>
        <p:txBody>
          <a:bodyPr>
            <a:noAutofit/>
          </a:bodyPr>
          <a:lstStyle/>
          <a:p>
            <a:pPr marL="0" lvl="0" indent="0">
              <a:buNone/>
            </a:pPr>
            <a:r>
              <a:rPr sz="1600" dirty="0"/>
              <a:t>As the Council-owned bike sharing scheme for the City, </a:t>
            </a:r>
            <a:r>
              <a:rPr sz="1600" i="1" dirty="0" err="1"/>
              <a:t>BikeShare</a:t>
            </a:r>
            <a:r>
              <a:rPr sz="1600" dirty="0"/>
              <a:t> has the mission to provide a reliable, cost-effective bicycle sharing service across the Metropolitan area. In 2017 alone, </a:t>
            </a:r>
            <a:r>
              <a:rPr sz="1600" i="1" dirty="0" err="1"/>
              <a:t>BikeShare</a:t>
            </a:r>
            <a:r>
              <a:rPr sz="1600" dirty="0"/>
              <a:t> served over 3.8 % million trips with a fleet of 4,652 bicycles.</a:t>
            </a:r>
          </a:p>
          <a:p>
            <a:pPr marL="0" lvl="0" indent="0">
              <a:buNone/>
            </a:pPr>
            <a:r>
              <a:rPr sz="1600" dirty="0"/>
              <a:t>A</a:t>
            </a:r>
            <a:r>
              <a:rPr lang="en-AU" sz="1600" dirty="0"/>
              <a:t>s</a:t>
            </a:r>
            <a:r>
              <a:rPr sz="1600" dirty="0"/>
              <a:t> of today, bike repairs only occur when a bike is detected broken. Apart from the obvious impact on customer satisfaction when a bike breaks, this model is also inefficient from a workshop’s workload perspective</a:t>
            </a:r>
            <a:r>
              <a:rPr lang="en-AU" sz="1600" dirty="0"/>
              <a:t>, affecting workload and time to repair.</a:t>
            </a:r>
            <a:endParaRPr sz="1600" dirty="0"/>
          </a:p>
          <a:p>
            <a:pPr marL="0" lvl="0" indent="0">
              <a:buNone/>
            </a:pPr>
            <a:r>
              <a:rPr sz="1600" dirty="0"/>
              <a:t>In order to address, this </a:t>
            </a:r>
            <a:r>
              <a:rPr sz="1600" i="1" dirty="0" err="1"/>
              <a:t>BikeShare</a:t>
            </a:r>
            <a:r>
              <a:rPr sz="1600" dirty="0"/>
              <a:t> can tap into the existing operational data and use analytics to </a:t>
            </a:r>
            <a:r>
              <a:rPr lang="en-AU" sz="1600" dirty="0"/>
              <a:t>optimise</a:t>
            </a:r>
            <a:r>
              <a:rPr sz="1600" dirty="0"/>
              <a:t> this problem.</a:t>
            </a:r>
          </a:p>
        </p:txBody>
      </p:sp>
      <p:pic>
        <p:nvPicPr>
          <p:cNvPr id="2" name="Picture 1" descr="Bike-Maintenance_files/figure-pptx/map-1.png"/>
          <p:cNvPicPr>
            <a:picLocks noGrp="1" noChangeAspect="1"/>
          </p:cNvPicPr>
          <p:nvPr/>
        </p:nvPicPr>
        <p:blipFill>
          <a:blip r:embed="rId2"/>
          <a:stretch>
            <a:fillRect/>
          </a:stretch>
        </p:blipFill>
        <p:spPr bwMode="auto">
          <a:xfrm>
            <a:off x="5143500" y="1155700"/>
            <a:ext cx="6375400" cy="5105400"/>
          </a:xfrm>
          <a:prstGeom prst="rect">
            <a:avLst/>
          </a:prstGeom>
          <a:noFill/>
          <a:ln w="9525">
            <a:noFill/>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311612" y="236999"/>
            <a:ext cx="11416043" cy="923464"/>
          </a:xfrm>
          <a:noFill/>
          <a:ln w="31750" cap="sq">
            <a:noFill/>
            <a:miter lim="800000"/>
          </a:ln>
        </p:spPr>
        <p:txBody>
          <a:bodyPr/>
          <a:lstStyle/>
          <a:p>
            <a:pPr marL="0" lvl="0" indent="0">
              <a:buNone/>
            </a:pPr>
            <a:r>
              <a:t>Fleet maintenance volumes and windows need to be carefully chosen</a:t>
            </a:r>
          </a:p>
        </p:txBody>
      </p:sp>
      <p:sp>
        <p:nvSpPr>
          <p:cNvPr id="19" name="Content Placeholder 2">
            <a:extLst>
              <a:ext uri="{FF2B5EF4-FFF2-40B4-BE49-F238E27FC236}">
                <a16:creationId xmlns:a16="http://schemas.microsoft.com/office/drawing/2014/main" id="{3C0ABF98-099A-4C46-9AEF-09C465D14F34}"/>
              </a:ext>
            </a:extLst>
          </p:cNvPr>
          <p:cNvSpPr>
            <a:spLocks noGrp="1"/>
          </p:cNvSpPr>
          <p:nvPr>
            <p:ph sz="half" idx="1"/>
          </p:nvPr>
        </p:nvSpPr>
        <p:spPr/>
        <p:txBody>
          <a:bodyPr/>
          <a:lstStyle/>
          <a:p>
            <a:pPr marL="0" lvl="0" indent="0">
              <a:buNone/>
            </a:pPr>
            <a:r>
              <a:t>In order to </a:t>
            </a:r>
            <a:r>
              <a:rPr b="1"/>
              <a:t>provide a good service</a:t>
            </a:r>
            <a:r>
              <a:t> for the users of the bike sharing scheme, </a:t>
            </a:r>
            <a:r>
              <a:rPr b="1"/>
              <a:t>unavailability needs to be avoided</a:t>
            </a:r>
            <a:r>
              <a:t>. Unavailability is caused by lack of maintenance or lack of supply. Thus, maintenance windows need to be selected </a:t>
            </a:r>
            <a:r>
              <a:rPr b="1"/>
              <a:t>smartly</a:t>
            </a:r>
            <a:r>
              <a:t>.</a:t>
            </a:r>
          </a:p>
          <a:p>
            <a:pPr lvl="1"/>
            <a:r>
              <a:t>Shared bikes are </a:t>
            </a:r>
            <a:r>
              <a:rPr b="1"/>
              <a:t>used every day of the week</a:t>
            </a:r>
            <a:r>
              <a:t>. Registered users provide a constant demand baseline.</a:t>
            </a:r>
          </a:p>
          <a:p>
            <a:pPr lvl="1"/>
            <a:r>
              <a:t>There is </a:t>
            </a:r>
            <a:r>
              <a:rPr b="1"/>
              <a:t>some seasonality</a:t>
            </a:r>
            <a:r>
              <a:t> in the demand: registered users brave through the winter keeping the numbers high.</a:t>
            </a:r>
          </a:p>
          <a:p>
            <a:pPr lvl="1"/>
            <a:r>
              <a:t>At first look, it seems that </a:t>
            </a:r>
            <a:r>
              <a:rPr b="1"/>
              <a:t>weather conditions are the biggest deterrent</a:t>
            </a:r>
            <a:r>
              <a:t> for bike usage. If it is too cold, or too hot or too windy casual users won’t ride; registered users’ numbers will also drop.</a:t>
            </a:r>
          </a:p>
          <a:p>
            <a:pPr lvl="1"/>
            <a:r>
              <a:t>Bikes will </a:t>
            </a:r>
            <a:r>
              <a:rPr b="1"/>
              <a:t>keep breaking</a:t>
            </a:r>
            <a:r>
              <a:t> - even if they are well built! Thus, </a:t>
            </a:r>
            <a:r>
              <a:rPr b="1"/>
              <a:t>every opportunity</a:t>
            </a:r>
            <a:r>
              <a:t> to undertake maintenance </a:t>
            </a:r>
            <a:r>
              <a:rPr b="1"/>
              <a:t>needs to be taken</a:t>
            </a:r>
            <a:r>
              <a:t>.</a:t>
            </a:r>
          </a:p>
        </p:txBody>
      </p:sp>
      <p:pic>
        <p:nvPicPr>
          <p:cNvPr id="2" name="Picture 1" descr="Bike-Maintenance_files/figure-pptx/problem_statement_chart-1.png"/>
          <p:cNvPicPr>
            <a:picLocks noGrp="1" noChangeAspect="1"/>
          </p:cNvPicPr>
          <p:nvPr/>
        </p:nvPicPr>
        <p:blipFill>
          <a:blip r:embed="rId2"/>
          <a:stretch>
            <a:fillRect/>
          </a:stretch>
        </p:blipFill>
        <p:spPr bwMode="auto">
          <a:xfrm>
            <a:off x="5143500" y="1155700"/>
            <a:ext cx="6375400" cy="5105400"/>
          </a:xfrm>
          <a:prstGeom prst="rect">
            <a:avLst/>
          </a:prstGeom>
          <a:noFill/>
          <a:ln w="9525">
            <a:noFill/>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311612" y="236999"/>
            <a:ext cx="11416043" cy="923464"/>
          </a:xfrm>
          <a:noFill/>
          <a:ln w="31750" cap="sq">
            <a:noFill/>
            <a:miter lim="800000"/>
          </a:ln>
        </p:spPr>
        <p:txBody>
          <a:bodyPr/>
          <a:lstStyle/>
          <a:p>
            <a:pPr marL="0" lvl="0" indent="0">
              <a:buNone/>
            </a:pPr>
            <a:r>
              <a:t>By addressing uneven bike utilisation, it is possible to extend the life of the fleet</a:t>
            </a:r>
          </a:p>
        </p:txBody>
      </p:sp>
      <p:sp>
        <p:nvSpPr>
          <p:cNvPr id="19" name="Content Placeholder 2">
            <a:extLst>
              <a:ext uri="{FF2B5EF4-FFF2-40B4-BE49-F238E27FC236}">
                <a16:creationId xmlns:a16="http://schemas.microsoft.com/office/drawing/2014/main" id="{3C0ABF98-099A-4C46-9AEF-09C465D14F34}"/>
              </a:ext>
            </a:extLst>
          </p:cNvPr>
          <p:cNvSpPr>
            <a:spLocks noGrp="1"/>
          </p:cNvSpPr>
          <p:nvPr>
            <p:ph sz="half" idx="1"/>
          </p:nvPr>
        </p:nvSpPr>
        <p:spPr/>
        <p:txBody>
          <a:bodyPr/>
          <a:lstStyle/>
          <a:p>
            <a:pPr marL="0" lvl="0" indent="0">
              <a:buNone/>
            </a:pPr>
            <a:r>
              <a:t>Some bicycles in the fleet are heavily used almost every single days, while others are seldomly ridden. As a result:</a:t>
            </a:r>
          </a:p>
          <a:p>
            <a:pPr lvl="1"/>
            <a:r>
              <a:rPr b="1"/>
              <a:t>Heavily used bikes will be at higher risk of failure</a:t>
            </a:r>
            <a:r>
              <a:t> and accelerated asset ageing.</a:t>
            </a:r>
          </a:p>
          <a:p>
            <a:pPr lvl="1"/>
            <a:r>
              <a:rPr b="1"/>
              <a:t>Unused bikes will be at risk of neglect</a:t>
            </a:r>
            <a:r>
              <a:t> - e.g. left with flat tyres in an low traffic station.</a:t>
            </a:r>
          </a:p>
          <a:p>
            <a:pPr marL="0" lvl="0" indent="0">
              <a:buNone/>
            </a:pPr>
            <a:r>
              <a:t>By obtaining a detailed log of all bike travel, it will be possible to identify which bikes are being used the most and calculate their risk of failing. This will allow to proactively book them for service.</a:t>
            </a:r>
          </a:p>
          <a:p>
            <a:pPr marL="0" lvl="0" indent="0">
              <a:buNone/>
            </a:pPr>
            <a:r>
              <a:t>When those bike are taken out for service, they can be replaced with lower used bikes , evening asset utilisation.</a:t>
            </a:r>
          </a:p>
        </p:txBody>
      </p:sp>
      <p:pic>
        <p:nvPicPr>
          <p:cNvPr id="2" name="Picture 1" descr="Bike-Maintenance_files/figure-pptx/bike%20usage-1.png"/>
          <p:cNvPicPr>
            <a:picLocks noGrp="1" noChangeAspect="1"/>
          </p:cNvPicPr>
          <p:nvPr/>
        </p:nvPicPr>
        <p:blipFill>
          <a:blip r:embed="rId2"/>
          <a:stretch>
            <a:fillRect/>
          </a:stretch>
        </p:blipFill>
        <p:spPr bwMode="auto">
          <a:xfrm>
            <a:off x="5143500" y="1155700"/>
            <a:ext cx="6375400" cy="5105400"/>
          </a:xfrm>
          <a:prstGeom prst="rect">
            <a:avLst/>
          </a:prstGeom>
          <a:noFill/>
          <a:ln w="9525">
            <a:noFill/>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311612" y="236999"/>
            <a:ext cx="11416043" cy="923464"/>
          </a:xfrm>
          <a:noFill/>
          <a:ln w="31750" cap="sq">
            <a:noFill/>
            <a:miter lim="800000"/>
          </a:ln>
        </p:spPr>
        <p:txBody>
          <a:bodyPr/>
          <a:lstStyle/>
          <a:p>
            <a:pPr marL="0" lvl="0" indent="0">
              <a:buNone/>
            </a:pPr>
            <a:r>
              <a:rPr dirty="0"/>
              <a:t>Data Collection to </a:t>
            </a:r>
            <a:r>
              <a:rPr dirty="0" err="1"/>
              <a:t>Optimise</a:t>
            </a:r>
            <a:r>
              <a:rPr dirty="0"/>
              <a:t> Maintenance workload and bike availability</a:t>
            </a:r>
          </a:p>
        </p:txBody>
      </p:sp>
      <p:sp>
        <p:nvSpPr>
          <p:cNvPr id="19" name="Content Placeholder 2">
            <a:extLst>
              <a:ext uri="{FF2B5EF4-FFF2-40B4-BE49-F238E27FC236}">
                <a16:creationId xmlns:a16="http://schemas.microsoft.com/office/drawing/2014/main" id="{3C0ABF98-099A-4C46-9AEF-09C465D14F34}"/>
              </a:ext>
            </a:extLst>
          </p:cNvPr>
          <p:cNvSpPr>
            <a:spLocks noGrp="1"/>
          </p:cNvSpPr>
          <p:nvPr>
            <p:ph sz="half" idx="1"/>
          </p:nvPr>
        </p:nvSpPr>
        <p:spPr/>
        <p:txBody>
          <a:bodyPr/>
          <a:lstStyle/>
          <a:p>
            <a:pPr marL="0" lvl="0" indent="0">
              <a:buNone/>
            </a:pPr>
            <a:r>
              <a:rPr dirty="0"/>
              <a:t>To achieve the objectives, the below data needs to be collected:</a:t>
            </a:r>
          </a:p>
          <a:p>
            <a:pPr lvl="1"/>
            <a:r>
              <a:rPr dirty="0">
                <a:hlinkClick r:id="rId2"/>
              </a:rPr>
              <a:t>Detailed trip data, itemised per each trip taken by each bicycle</a:t>
            </a:r>
          </a:p>
          <a:p>
            <a:pPr lvl="1"/>
            <a:r>
              <a:rPr dirty="0">
                <a:hlinkClick r:id="rId3"/>
              </a:rPr>
              <a:t>Weather Observations/Forecast for each day of the year</a:t>
            </a:r>
          </a:p>
          <a:p>
            <a:pPr lvl="1"/>
            <a:r>
              <a:rPr dirty="0"/>
              <a:t>Bike failure rates.</a:t>
            </a:r>
          </a:p>
          <a:p>
            <a:pPr lvl="1"/>
            <a:r>
              <a:rPr dirty="0"/>
              <a:t>Workshop’s repair turnaround stats.</a:t>
            </a:r>
          </a:p>
        </p:txBody>
      </p:sp>
      <p:sp>
        <p:nvSpPr>
          <p:cNvPr id="20" name="Content Placeholder 3">
            <a:extLst>
              <a:ext uri="{FF2B5EF4-FFF2-40B4-BE49-F238E27FC236}">
                <a16:creationId xmlns:a16="http://schemas.microsoft.com/office/drawing/2014/main" id="{1377C9FC-C0CA-294D-9FBC-C998D658B8DF}"/>
              </a:ext>
            </a:extLst>
          </p:cNvPr>
          <p:cNvSpPr>
            <a:spLocks noGrp="1"/>
          </p:cNvSpPr>
          <p:nvPr>
            <p:ph sz="half" idx="2"/>
          </p:nvPr>
        </p:nvSpPr>
        <p:spPr>
          <a:xfrm>
            <a:off x="5521123" y="1160462"/>
            <a:ext cx="6235147" cy="5109413"/>
          </a:xfrm>
        </p:spPr>
        <p:txBody>
          <a:bodyPr/>
          <a:lstStyle/>
          <a:p>
            <a:pPr marL="0" lvl="0" indent="0">
              <a:buNone/>
            </a:pPr>
            <a:r>
              <a:rPr dirty="0"/>
              <a:t>Based on the data, the below metrics will be generated:</a:t>
            </a:r>
          </a:p>
        </p:txBody>
      </p:sp>
      <p:graphicFrame>
        <p:nvGraphicFramePr>
          <p:cNvPr id="306479126" name="Table 306479125"/>
          <p:cNvGraphicFramePr>
            <a:graphicFrameLocks noGrp="1"/>
          </p:cNvGraphicFramePr>
          <p:nvPr>
            <p:extLst>
              <p:ext uri="{D42A27DB-BD31-4B8C-83A1-F6EECF244321}">
                <p14:modId xmlns:p14="http://schemas.microsoft.com/office/powerpoint/2010/main" val="1657254255"/>
              </p:ext>
            </p:extLst>
          </p:nvPr>
        </p:nvGraphicFramePr>
        <p:xfrm>
          <a:off x="5662199" y="1911077"/>
          <a:ext cx="6123330" cy="1722120"/>
        </p:xfrm>
        <a:graphic>
          <a:graphicData uri="http://schemas.openxmlformats.org/drawingml/2006/table">
            <a:tbl>
              <a:tblPr/>
              <a:tblGrid>
                <a:gridCol w="1224666">
                  <a:extLst>
                    <a:ext uri="{9D8B030D-6E8A-4147-A177-3AD203B41FA5}">
                      <a16:colId xmlns:a16="http://schemas.microsoft.com/office/drawing/2014/main" val="20000"/>
                    </a:ext>
                  </a:extLst>
                </a:gridCol>
                <a:gridCol w="2449332">
                  <a:extLst>
                    <a:ext uri="{9D8B030D-6E8A-4147-A177-3AD203B41FA5}">
                      <a16:colId xmlns:a16="http://schemas.microsoft.com/office/drawing/2014/main" val="20001"/>
                    </a:ext>
                  </a:extLst>
                </a:gridCol>
                <a:gridCol w="2449332">
                  <a:extLst>
                    <a:ext uri="{9D8B030D-6E8A-4147-A177-3AD203B41FA5}">
                      <a16:colId xmlns:a16="http://schemas.microsoft.com/office/drawing/2014/main" val="20002"/>
                    </a:ext>
                  </a:extLst>
                </a:gridCol>
              </a:tblGrid>
              <a:tr h="228600">
                <a:tc>
                  <a:txBody>
                    <a:bodyPr/>
                    <a:lstStyle/>
                    <a:p>
                      <a:pPr marL="63500" marR="63500" algn="l">
                        <a:spcBef>
                          <a:spcPts val="200"/>
                        </a:spcBef>
                        <a:spcAft>
                          <a:spcPts val="200"/>
                        </a:spcAft>
                        <a:buNone/>
                      </a:pPr>
                      <a:r>
                        <a:rPr sz="1400" b="1">
                          <a:solidFill>
                            <a:srgbClr val="111111">
                              <a:alpha val="100000"/>
                            </a:srgbClr>
                          </a:solidFill>
                          <a:latin typeface="Roboto"/>
                          <a:cs typeface="Roboto"/>
                        </a:rPr>
                        <a:t>Metric</a:t>
                      </a:r>
                    </a:p>
                  </a:txBody>
                  <a:tcPr marL="0" marR="0" marT="0" marB="0" anchor="ctr">
                    <a:lnL w="0" cap="flat" cmpd="sng" algn="ctr">
                      <a:solidFill>
                        <a:srgbClr val="FFFFFF">
                          <a:alpha val="0"/>
                        </a:srgbClr>
                      </a:solidFill>
                      <a:prstDash val="solid"/>
                    </a:lnL>
                    <a:lnR w="0" cap="flat" cmpd="sng" algn="ctr">
                      <a:solidFill>
                        <a:srgbClr val="FFFFFF">
                          <a:alpha val="0"/>
                        </a:srgbClr>
                      </a:solidFill>
                      <a:prstDash val="solid"/>
                    </a:lnR>
                    <a:lnT w="25400" cap="flat" cmpd="sng" algn="ctr">
                      <a:solidFill>
                        <a:srgbClr val="000000">
                          <a:alpha val="100000"/>
                        </a:srgbClr>
                      </a:solidFill>
                      <a:prstDash val="solid"/>
                    </a:lnT>
                    <a:lnB w="25400" cap="flat" cmpd="sng" algn="ctr">
                      <a:solidFill>
                        <a:srgbClr val="000000">
                          <a:alpha val="100000"/>
                        </a:srgbClr>
                      </a:solidFill>
                      <a:prstDash val="solid"/>
                    </a:lnB>
                  </a:tcPr>
                </a:tc>
                <a:tc>
                  <a:txBody>
                    <a:bodyPr/>
                    <a:lstStyle/>
                    <a:p>
                      <a:pPr marL="63500" marR="63500" algn="l">
                        <a:spcBef>
                          <a:spcPts val="200"/>
                        </a:spcBef>
                        <a:spcAft>
                          <a:spcPts val="200"/>
                        </a:spcAft>
                        <a:buNone/>
                      </a:pPr>
                      <a:r>
                        <a:rPr sz="1400" b="1">
                          <a:solidFill>
                            <a:srgbClr val="111111">
                              <a:alpha val="100000"/>
                            </a:srgbClr>
                          </a:solidFill>
                          <a:latin typeface="Roboto"/>
                          <a:cs typeface="Roboto"/>
                        </a:rPr>
                        <a:t>Description</a:t>
                      </a:r>
                    </a:p>
                  </a:txBody>
                  <a:tcPr marL="0" marR="0" marT="0" marB="0" anchor="ctr">
                    <a:lnL w="0" cap="flat" cmpd="sng" algn="ctr">
                      <a:solidFill>
                        <a:srgbClr val="FFFFFF">
                          <a:alpha val="0"/>
                        </a:srgbClr>
                      </a:solidFill>
                      <a:prstDash val="solid"/>
                    </a:lnL>
                    <a:lnR w="0" cap="flat" cmpd="sng" algn="ctr">
                      <a:solidFill>
                        <a:srgbClr val="FFFFFF">
                          <a:alpha val="0"/>
                        </a:srgbClr>
                      </a:solidFill>
                      <a:prstDash val="solid"/>
                    </a:lnR>
                    <a:lnT w="25400" cap="flat" cmpd="sng" algn="ctr">
                      <a:solidFill>
                        <a:srgbClr val="000000">
                          <a:alpha val="100000"/>
                        </a:srgbClr>
                      </a:solidFill>
                      <a:prstDash val="solid"/>
                    </a:lnT>
                    <a:lnB w="25400" cap="flat" cmpd="sng" algn="ctr">
                      <a:solidFill>
                        <a:srgbClr val="000000">
                          <a:alpha val="100000"/>
                        </a:srgbClr>
                      </a:solidFill>
                      <a:prstDash val="solid"/>
                    </a:lnB>
                  </a:tcPr>
                </a:tc>
                <a:tc>
                  <a:txBody>
                    <a:bodyPr/>
                    <a:lstStyle/>
                    <a:p>
                      <a:pPr marL="63500" marR="63500" algn="l">
                        <a:spcBef>
                          <a:spcPts val="200"/>
                        </a:spcBef>
                        <a:spcAft>
                          <a:spcPts val="200"/>
                        </a:spcAft>
                        <a:buNone/>
                      </a:pPr>
                      <a:r>
                        <a:rPr sz="1400" b="1">
                          <a:solidFill>
                            <a:srgbClr val="111111">
                              <a:alpha val="100000"/>
                            </a:srgbClr>
                          </a:solidFill>
                          <a:latin typeface="Roboto"/>
                          <a:cs typeface="Roboto"/>
                        </a:rPr>
                        <a:t>Source</a:t>
                      </a:r>
                    </a:p>
                  </a:txBody>
                  <a:tcPr marL="0" marR="0" marT="0" marB="0" anchor="ctr">
                    <a:lnL w="0" cap="flat" cmpd="sng" algn="ctr">
                      <a:solidFill>
                        <a:srgbClr val="FFFFFF">
                          <a:alpha val="0"/>
                        </a:srgbClr>
                      </a:solidFill>
                      <a:prstDash val="solid"/>
                    </a:lnL>
                    <a:lnR w="0" cap="flat" cmpd="sng" algn="ctr">
                      <a:solidFill>
                        <a:srgbClr val="FFFFFF">
                          <a:alpha val="0"/>
                        </a:srgbClr>
                      </a:solidFill>
                      <a:prstDash val="solid"/>
                    </a:lnR>
                    <a:lnT w="25400" cap="flat" cmpd="sng" algn="ctr">
                      <a:solidFill>
                        <a:srgbClr val="000000">
                          <a:alpha val="100000"/>
                        </a:srgbClr>
                      </a:solidFill>
                      <a:prstDash val="solid"/>
                    </a:lnT>
                    <a:lnB w="25400" cap="flat" cmpd="sng" algn="ctr">
                      <a:solidFill>
                        <a:srgbClr val="000000">
                          <a:alpha val="100000"/>
                        </a:srgbClr>
                      </a:solidFill>
                      <a:prstDash val="solid"/>
                    </a:lnB>
                  </a:tcPr>
                </a:tc>
                <a:extLst>
                  <a:ext uri="{0D108BD9-81ED-4DB2-BD59-A6C34878D82A}">
                    <a16:rowId xmlns:a16="http://schemas.microsoft.com/office/drawing/2014/main" val="10000"/>
                  </a:ext>
                </a:extLst>
              </a:tr>
              <a:tr h="228600">
                <a:tc>
                  <a:txBody>
                    <a:bodyPr/>
                    <a:lstStyle/>
                    <a:p>
                      <a:pPr marL="63500" marR="63500" algn="l">
                        <a:spcBef>
                          <a:spcPts val="200"/>
                        </a:spcBef>
                        <a:spcAft>
                          <a:spcPts val="200"/>
                        </a:spcAft>
                        <a:buNone/>
                      </a:pPr>
                      <a:r>
                        <a:rPr sz="1400" b="1">
                          <a:solidFill>
                            <a:srgbClr val="111111">
                              <a:alpha val="100000"/>
                            </a:srgbClr>
                          </a:solidFill>
                          <a:latin typeface="Roboto"/>
                          <a:cs typeface="Roboto"/>
                        </a:rPr>
                        <a:t>Daily Service Capacity</a:t>
                      </a:r>
                    </a:p>
                  </a:txBody>
                  <a:tcPr marL="0" marR="0" marT="0" marB="0" anchor="ctr">
                    <a:lnL w="0" cap="flat" cmpd="sng" algn="ctr">
                      <a:solidFill>
                        <a:srgbClr val="FFFFFF">
                          <a:alpha val="0"/>
                        </a:srgbClr>
                      </a:solidFill>
                      <a:prstDash val="solid"/>
                    </a:lnL>
                    <a:lnR w="0" cap="flat" cmpd="sng" algn="ctr">
                      <a:solidFill>
                        <a:srgbClr val="FFFFFF">
                          <a:alpha val="0"/>
                        </a:srgbClr>
                      </a:solidFill>
                      <a:prstDash val="solid"/>
                    </a:lnR>
                    <a:lnT w="25400" cap="flat" cmpd="sng" algn="ctr">
                      <a:solidFill>
                        <a:srgbClr val="000000"/>
                      </a:solidFill>
                      <a:prstDash val="solid"/>
                      <a:round/>
                      <a:headEnd type="none" w="med" len="med"/>
                      <a:tailEnd type="none" w="med" len="med"/>
                    </a:lnT>
                    <a:lnB w="12700" cap="flat" cmpd="sng" algn="ctr">
                      <a:solidFill>
                        <a:srgbClr val="BEBEBE">
                          <a:alpha val="100000"/>
                        </a:srgbClr>
                      </a:solidFill>
                      <a:prstDash val="solid"/>
                    </a:lnB>
                  </a:tcPr>
                </a:tc>
                <a:tc>
                  <a:txBody>
                    <a:bodyPr/>
                    <a:lstStyle/>
                    <a:p>
                      <a:pPr marL="63500" marR="63500" algn="l">
                        <a:spcBef>
                          <a:spcPts val="200"/>
                        </a:spcBef>
                        <a:spcAft>
                          <a:spcPts val="200"/>
                        </a:spcAft>
                        <a:buNone/>
                      </a:pPr>
                      <a:r>
                        <a:rPr sz="1400">
                          <a:solidFill>
                            <a:srgbClr val="111111">
                              <a:alpha val="100000"/>
                            </a:srgbClr>
                          </a:solidFill>
                          <a:latin typeface="Roboto"/>
                          <a:cs typeface="Roboto"/>
                        </a:rPr>
                        <a:t>Number of bikes that can be maintain any day, based on workshop capacity and predicted demand</a:t>
                      </a:r>
                    </a:p>
                  </a:txBody>
                  <a:tcPr marL="0" marR="0" marT="0" marB="0" anchor="ctr">
                    <a:lnL w="0" cap="flat" cmpd="sng" algn="ctr">
                      <a:solidFill>
                        <a:srgbClr val="FFFFFF">
                          <a:alpha val="0"/>
                        </a:srgbClr>
                      </a:solidFill>
                      <a:prstDash val="solid"/>
                    </a:lnL>
                    <a:lnR w="0" cap="flat" cmpd="sng" algn="ctr">
                      <a:solidFill>
                        <a:srgbClr val="FFFFFF">
                          <a:alpha val="0"/>
                        </a:srgbClr>
                      </a:solidFill>
                      <a:prstDash val="solid"/>
                    </a:lnR>
                    <a:lnT w="25400" cap="flat" cmpd="sng" algn="ctr">
                      <a:solidFill>
                        <a:srgbClr val="000000"/>
                      </a:solidFill>
                      <a:prstDash val="solid"/>
                      <a:round/>
                      <a:headEnd type="none" w="med" len="med"/>
                      <a:tailEnd type="none" w="med" len="med"/>
                    </a:lnT>
                    <a:lnB w="12700" cap="flat" cmpd="sng" algn="ctr">
                      <a:solidFill>
                        <a:srgbClr val="BEBEBE">
                          <a:alpha val="100000"/>
                        </a:srgbClr>
                      </a:solidFill>
                      <a:prstDash val="solid"/>
                    </a:lnB>
                  </a:tcPr>
                </a:tc>
                <a:tc>
                  <a:txBody>
                    <a:bodyPr/>
                    <a:lstStyle/>
                    <a:p>
                      <a:pPr marL="63500" marR="63500" algn="l">
                        <a:spcBef>
                          <a:spcPts val="200"/>
                        </a:spcBef>
                        <a:spcAft>
                          <a:spcPts val="200"/>
                        </a:spcAft>
                        <a:buNone/>
                      </a:pPr>
                      <a:r>
                        <a:rPr sz="1400">
                          <a:solidFill>
                            <a:srgbClr val="111111">
                              <a:alpha val="100000"/>
                            </a:srgbClr>
                          </a:solidFill>
                          <a:latin typeface="Roboto"/>
                          <a:cs typeface="Roboto"/>
                        </a:rPr>
                        <a:t>Workshop Turnaround stats, Summary of daily trip data, weather</a:t>
                      </a:r>
                    </a:p>
                  </a:txBody>
                  <a:tcPr marL="0" marR="0" marT="0" marB="0" anchor="ctr">
                    <a:lnL w="0" cap="flat" cmpd="sng" algn="ctr">
                      <a:solidFill>
                        <a:srgbClr val="FFFFFF">
                          <a:alpha val="0"/>
                        </a:srgbClr>
                      </a:solidFill>
                      <a:prstDash val="solid"/>
                    </a:lnL>
                    <a:lnR w="0" cap="flat" cmpd="sng" algn="ctr">
                      <a:solidFill>
                        <a:srgbClr val="FFFFFF">
                          <a:alpha val="0"/>
                        </a:srgbClr>
                      </a:solidFill>
                      <a:prstDash val="solid"/>
                    </a:lnR>
                    <a:lnT w="25400" cap="flat" cmpd="sng" algn="ctr">
                      <a:solidFill>
                        <a:srgbClr val="000000"/>
                      </a:solidFill>
                      <a:prstDash val="solid"/>
                      <a:round/>
                      <a:headEnd type="none" w="med" len="med"/>
                      <a:tailEnd type="none" w="med" len="med"/>
                    </a:lnT>
                    <a:lnB w="12700" cap="flat" cmpd="sng" algn="ctr">
                      <a:solidFill>
                        <a:srgbClr val="BEBEBE">
                          <a:alpha val="100000"/>
                        </a:srgbClr>
                      </a:solidFill>
                      <a:prstDash val="solid"/>
                    </a:lnB>
                  </a:tcPr>
                </a:tc>
                <a:extLst>
                  <a:ext uri="{0D108BD9-81ED-4DB2-BD59-A6C34878D82A}">
                    <a16:rowId xmlns:a16="http://schemas.microsoft.com/office/drawing/2014/main" val="10001"/>
                  </a:ext>
                </a:extLst>
              </a:tr>
              <a:tr h="228600">
                <a:tc>
                  <a:txBody>
                    <a:bodyPr/>
                    <a:lstStyle/>
                    <a:p>
                      <a:pPr marL="63500" marR="63500" algn="l">
                        <a:spcBef>
                          <a:spcPts val="200"/>
                        </a:spcBef>
                        <a:spcAft>
                          <a:spcPts val="200"/>
                        </a:spcAft>
                        <a:buNone/>
                      </a:pPr>
                      <a:r>
                        <a:rPr sz="1400" b="1" dirty="0">
                          <a:solidFill>
                            <a:srgbClr val="111111">
                              <a:alpha val="100000"/>
                            </a:srgbClr>
                          </a:solidFill>
                          <a:latin typeface="Roboto"/>
                          <a:cs typeface="Roboto"/>
                        </a:rPr>
                        <a:t>Need to Service Factor</a:t>
                      </a:r>
                    </a:p>
                  </a:txBody>
                  <a:tcPr marL="0" marR="0" marT="0" marB="0" anchor="ctr">
                    <a:lnL w="0" cap="flat" cmpd="sng" algn="ctr">
                      <a:solidFill>
                        <a:srgbClr val="FFFFFF">
                          <a:alpha val="0"/>
                        </a:srgbClr>
                      </a:solidFill>
                      <a:prstDash val="solid"/>
                    </a:lnL>
                    <a:lnR w="0" cap="flat" cmpd="sng" algn="ctr">
                      <a:solidFill>
                        <a:srgbClr val="FFFFFF">
                          <a:alpha val="0"/>
                        </a:srgbClr>
                      </a:solidFill>
                      <a:prstDash val="solid"/>
                    </a:lnR>
                    <a:lnT w="12700" cap="flat" cmpd="sng" algn="ctr">
                      <a:solidFill>
                        <a:srgbClr val="BEBEBE"/>
                      </a:solidFill>
                      <a:prstDash val="solid"/>
                      <a:round/>
                      <a:headEnd type="none" w="med" len="med"/>
                      <a:tailEnd type="none" w="med" len="med"/>
                    </a:lnT>
                    <a:lnB w="12700" cap="flat" cmpd="sng" algn="ctr">
                      <a:solidFill>
                        <a:srgbClr val="BEBEBE">
                          <a:alpha val="100000"/>
                        </a:srgbClr>
                      </a:solidFill>
                      <a:prstDash val="solid"/>
                    </a:lnB>
                  </a:tcPr>
                </a:tc>
                <a:tc>
                  <a:txBody>
                    <a:bodyPr/>
                    <a:lstStyle/>
                    <a:p>
                      <a:pPr marL="63500" marR="63500" algn="l">
                        <a:spcBef>
                          <a:spcPts val="200"/>
                        </a:spcBef>
                        <a:spcAft>
                          <a:spcPts val="200"/>
                        </a:spcAft>
                        <a:buNone/>
                      </a:pPr>
                      <a:r>
                        <a:rPr sz="1400">
                          <a:solidFill>
                            <a:srgbClr val="111111">
                              <a:alpha val="100000"/>
                            </a:srgbClr>
                          </a:solidFill>
                          <a:latin typeface="Roboto"/>
                          <a:cs typeface="Roboto"/>
                        </a:rPr>
                        <a:t>Indicator whether a bike needs service ahead of probable failure</a:t>
                      </a:r>
                    </a:p>
                  </a:txBody>
                  <a:tcPr marL="0" marR="0" marT="0" marB="0" anchor="ctr">
                    <a:lnL w="0" cap="flat" cmpd="sng" algn="ctr">
                      <a:solidFill>
                        <a:srgbClr val="FFFFFF">
                          <a:alpha val="0"/>
                        </a:srgbClr>
                      </a:solidFill>
                      <a:prstDash val="solid"/>
                    </a:lnL>
                    <a:lnR w="0" cap="flat" cmpd="sng" algn="ctr">
                      <a:solidFill>
                        <a:srgbClr val="FFFFFF">
                          <a:alpha val="0"/>
                        </a:srgbClr>
                      </a:solidFill>
                      <a:prstDash val="solid"/>
                    </a:lnR>
                    <a:lnT w="12700" cap="flat" cmpd="sng" algn="ctr">
                      <a:solidFill>
                        <a:srgbClr val="BEBEBE"/>
                      </a:solidFill>
                      <a:prstDash val="solid"/>
                      <a:round/>
                      <a:headEnd type="none" w="med" len="med"/>
                      <a:tailEnd type="none" w="med" len="med"/>
                    </a:lnT>
                    <a:lnB w="12700" cap="flat" cmpd="sng" algn="ctr">
                      <a:solidFill>
                        <a:srgbClr val="BEBEBE">
                          <a:alpha val="100000"/>
                        </a:srgbClr>
                      </a:solidFill>
                      <a:prstDash val="solid"/>
                    </a:lnB>
                  </a:tcPr>
                </a:tc>
                <a:tc>
                  <a:txBody>
                    <a:bodyPr/>
                    <a:lstStyle/>
                    <a:p>
                      <a:pPr marL="63500" marR="63500" algn="l">
                        <a:spcBef>
                          <a:spcPts val="200"/>
                        </a:spcBef>
                        <a:spcAft>
                          <a:spcPts val="200"/>
                        </a:spcAft>
                        <a:buNone/>
                      </a:pPr>
                      <a:r>
                        <a:rPr sz="1400" dirty="0">
                          <a:solidFill>
                            <a:srgbClr val="111111">
                              <a:alpha val="100000"/>
                            </a:srgbClr>
                          </a:solidFill>
                          <a:latin typeface="Roboto"/>
                          <a:cs typeface="Roboto"/>
                        </a:rPr>
                        <a:t>Detailed trip data</a:t>
                      </a:r>
                    </a:p>
                  </a:txBody>
                  <a:tcPr marL="0" marR="0" marT="0" marB="0" anchor="ctr">
                    <a:lnL w="0" cap="flat" cmpd="sng" algn="ctr">
                      <a:solidFill>
                        <a:srgbClr val="FFFFFF">
                          <a:alpha val="0"/>
                        </a:srgbClr>
                      </a:solidFill>
                      <a:prstDash val="solid"/>
                    </a:lnL>
                    <a:lnR w="0" cap="flat" cmpd="sng" algn="ctr">
                      <a:solidFill>
                        <a:srgbClr val="FFFFFF">
                          <a:alpha val="0"/>
                        </a:srgbClr>
                      </a:solidFill>
                      <a:prstDash val="solid"/>
                    </a:lnR>
                    <a:lnT w="12700" cap="flat" cmpd="sng" algn="ctr">
                      <a:solidFill>
                        <a:srgbClr val="BEBEBE"/>
                      </a:solidFill>
                      <a:prstDash val="solid"/>
                      <a:round/>
                      <a:headEnd type="none" w="med" len="med"/>
                      <a:tailEnd type="none" w="med" len="med"/>
                    </a:lnT>
                    <a:lnB w="12700" cap="flat" cmpd="sng" algn="ctr">
                      <a:solidFill>
                        <a:srgbClr val="BEBEBE">
                          <a:alpha val="100000"/>
                        </a:srgbClr>
                      </a:solidFill>
                      <a:prstDash val="solid"/>
                    </a:lnB>
                  </a:tcPr>
                </a:tc>
                <a:extLst>
                  <a:ext uri="{0D108BD9-81ED-4DB2-BD59-A6C34878D82A}">
                    <a16:rowId xmlns:a16="http://schemas.microsoft.com/office/drawing/2014/main" val="10002"/>
                  </a:ext>
                </a:extLst>
              </a:tr>
            </a:tbl>
          </a:graphicData>
        </a:graphic>
      </p:graphicFrame>
      <p:sp>
        <p:nvSpPr>
          <p:cNvPr id="2" name="Content Placeholder 3">
            <a:extLst>
              <a:ext uri="{FF2B5EF4-FFF2-40B4-BE49-F238E27FC236}">
                <a16:creationId xmlns:a16="http://schemas.microsoft.com/office/drawing/2014/main" id="{1377C9FC-C0CA-294D-9FBC-C998D658B8DF}"/>
              </a:ext>
            </a:extLst>
          </p:cNvPr>
          <p:cNvSpPr>
            <a:spLocks noGrp="1"/>
          </p:cNvSpPr>
          <p:nvPr>
            <p:ph sz="half" idx="2"/>
          </p:nvPr>
        </p:nvSpPr>
        <p:spPr>
          <a:xfrm>
            <a:off x="5521123" y="4085863"/>
            <a:ext cx="6235147" cy="2184012"/>
          </a:xfrm>
        </p:spPr>
        <p:txBody>
          <a:bodyPr/>
          <a:lstStyle/>
          <a:p>
            <a:pPr marL="0" lvl="0" indent="0">
              <a:buNone/>
            </a:pPr>
            <a:r>
              <a:rPr dirty="0"/>
              <a:t>These metrics (combined with spontaneous failure rates) should serve as input for a proactive service plan.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311612" y="236999"/>
            <a:ext cx="11416043" cy="923464"/>
          </a:xfrm>
          <a:noFill/>
          <a:ln w="31750" cap="sq">
            <a:noFill/>
            <a:miter lim="800000"/>
          </a:ln>
        </p:spPr>
        <p:txBody>
          <a:bodyPr/>
          <a:lstStyle/>
          <a:p>
            <a:pPr marL="0" lvl="0" indent="0">
              <a:buNone/>
            </a:pPr>
            <a:r>
              <a:t>Next Steps</a:t>
            </a:r>
          </a:p>
        </p:txBody>
      </p:sp>
      <p:sp>
        <p:nvSpPr>
          <p:cNvPr id="19" name="Content Placeholder 2">
            <a:extLst>
              <a:ext uri="{FF2B5EF4-FFF2-40B4-BE49-F238E27FC236}">
                <a16:creationId xmlns:a16="http://schemas.microsoft.com/office/drawing/2014/main" id="{3C0ABF98-099A-4C46-9AEF-09C465D14F34}"/>
              </a:ext>
            </a:extLst>
          </p:cNvPr>
          <p:cNvSpPr>
            <a:spLocks noGrp="1"/>
          </p:cNvSpPr>
          <p:nvPr>
            <p:ph sz="half" idx="1"/>
          </p:nvPr>
        </p:nvSpPr>
        <p:spPr/>
        <p:txBody>
          <a:bodyPr/>
          <a:lstStyle/>
          <a:p>
            <a:pPr marL="0" lvl="0" indent="0">
              <a:buNone/>
            </a:pPr>
            <a:r>
              <a:t>The next steps on this journey are:</a:t>
            </a:r>
          </a:p>
          <a:p>
            <a:pPr lvl="1"/>
            <a:r>
              <a:t>Source all missing data.</a:t>
            </a:r>
          </a:p>
          <a:p>
            <a:pPr lvl="1"/>
            <a:r>
              <a:t>Collect all data.</a:t>
            </a:r>
          </a:p>
          <a:p>
            <a:pPr lvl="1"/>
            <a:r>
              <a:t>Conduct analysis and try different models.</a:t>
            </a:r>
          </a:p>
          <a:p>
            <a:pPr lvl="1"/>
            <a:r>
              <a:t>Present results.</a:t>
            </a:r>
          </a:p>
        </p:txBody>
      </p:sp>
      <p:pic>
        <p:nvPicPr>
          <p:cNvPr id="2" name="Picture 1" descr="Bike-Maintenance_files/figure-pptx/image2-1.png"/>
          <p:cNvPicPr>
            <a:picLocks noGrp="1" noChangeAspect="1"/>
          </p:cNvPicPr>
          <p:nvPr/>
        </p:nvPicPr>
        <p:blipFill>
          <a:blip r:embed="rId2"/>
          <a:stretch>
            <a:fillRect/>
          </a:stretch>
        </p:blipFill>
        <p:spPr bwMode="auto">
          <a:xfrm>
            <a:off x="5143500" y="1155700"/>
            <a:ext cx="6375400" cy="5105400"/>
          </a:xfrm>
          <a:prstGeom prst="rect">
            <a:avLst/>
          </a:prstGeom>
          <a:noFill/>
          <a:ln w="9525">
            <a:noFill/>
            <a:headEnd/>
            <a:tailEnd/>
          </a:ln>
        </p:spPr>
      </p:pic>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0</TotalTime>
  <Words>587</Words>
  <Application>Microsoft Macintosh PowerPoint</Application>
  <PresentationFormat>Widescreen</PresentationFormat>
  <Paragraphs>41</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 Light</vt:lpstr>
      <vt:lpstr>Corbel</vt:lpstr>
      <vt:lpstr>Gill Sans MT</vt:lpstr>
      <vt:lpstr>Roboto</vt:lpstr>
      <vt:lpstr>Times New Roman</vt:lpstr>
      <vt:lpstr>Parcel</vt:lpstr>
      <vt:lpstr>Better Management of Bicycle Fleet - BikeShare</vt:lpstr>
      <vt:lpstr>Introduction and Purpose</vt:lpstr>
      <vt:lpstr>Fleet maintenance volumes and windows need to be carefully chosen</vt:lpstr>
      <vt:lpstr>By addressing uneven bike utilisation, it is possible to extend the life of the fleet</vt:lpstr>
      <vt:lpstr>Data Collection to Optimise Maintenance workload and bike availability</vt:lpstr>
      <vt:lpstr>Next Steps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emplate>Parcel</Template>
  <TotalTime>22</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 Light</vt:lpstr>
      <vt:lpstr>Corbel</vt:lpstr>
      <vt:lpstr>Gill Sans MT</vt:lpstr>
      <vt:lpstr>Times New Roman</vt:lpstr>
      <vt:lpstr>Parcel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Better Management of Bicycle Fleet - BikeShare</dc:title>
  <dc:creator/>
  <cp:keywords/>
  <cp:lastModifiedBy>Carlos Yáñez</cp:lastModifiedBy>
  <cp:revision>2</cp:revision>
  <dcterms:created xsi:type="dcterms:W3CDTF">2020-07-08T11:21:29Z</dcterms:created>
  <dcterms:modified xsi:type="dcterms:W3CDTF">2020-07-08T11:24:31Z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lways_allow_html">
    <vt:lpwstr>yes</vt:lpwstr>
  </property>
  <property fmtid="{D5CDD505-2E9C-101B-9397-08002B2CF9AE}" pid="3" name="df_print">
    <vt:lpwstr>paged</vt:lpwstr>
  </property>
  <property fmtid="{D5CDD505-2E9C-101B-9397-08002B2CF9AE}" pid="4" name="output">
    <vt:lpwstr/>
  </property>
</Properties>
</file>